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3" r:id="rId6"/>
    <p:sldId id="262" r:id="rId7"/>
    <p:sldId id="264" r:id="rId8"/>
    <p:sldId id="266" r:id="rId9"/>
    <p:sldId id="265"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C30AFA-BBC8-7E4A-98CD-9F589D75ABF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417140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0AFA-BBC8-7E4A-98CD-9F589D75ABF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259407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0AFA-BBC8-7E4A-98CD-9F589D75ABF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70534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0AFA-BBC8-7E4A-98CD-9F589D75ABF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114958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0AFA-BBC8-7E4A-98CD-9F589D75ABF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89984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0AFA-BBC8-7E4A-98CD-9F589D75ABFF}"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39510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0AFA-BBC8-7E4A-98CD-9F589D75ABFF}"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322152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0AFA-BBC8-7E4A-98CD-9F589D75ABFF}"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28452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0AFA-BBC8-7E4A-98CD-9F589D75ABFF}"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14684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30AFA-BBC8-7E4A-98CD-9F589D75ABFF}"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146206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30AFA-BBC8-7E4A-98CD-9F589D75ABFF}"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20671-0B33-FB49-8946-F5189A0F1C7E}" type="slidenum">
              <a:rPr lang="en-US" smtClean="0"/>
              <a:t>‹#›</a:t>
            </a:fld>
            <a:endParaRPr lang="en-US"/>
          </a:p>
        </p:txBody>
      </p:sp>
    </p:spTree>
    <p:extLst>
      <p:ext uri="{BB962C8B-B14F-4D97-AF65-F5344CB8AC3E}">
        <p14:creationId xmlns:p14="http://schemas.microsoft.com/office/powerpoint/2010/main" val="310638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0AFA-BBC8-7E4A-98CD-9F589D75ABFF}" type="datetimeFigureOut">
              <a:rPr lang="en-US" smtClean="0"/>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20671-0B33-FB49-8946-F5189A0F1C7E}" type="slidenum">
              <a:rPr lang="en-US" smtClean="0"/>
              <a:t>‹#›</a:t>
            </a:fld>
            <a:endParaRPr lang="en-US"/>
          </a:p>
        </p:txBody>
      </p:sp>
    </p:spTree>
    <p:extLst>
      <p:ext uri="{BB962C8B-B14F-4D97-AF65-F5344CB8AC3E}">
        <p14:creationId xmlns:p14="http://schemas.microsoft.com/office/powerpoint/2010/main" val="343545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16778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613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Lesson 3 </a:t>
            </a:r>
            <a:r>
              <a:rPr lang="en-US" sz="2400" dirty="0"/>
              <a:t>The Protestant Reformation </a:t>
            </a:r>
          </a:p>
        </p:txBody>
      </p:sp>
    </p:spTree>
    <p:extLst>
      <p:ext uri="{BB962C8B-B14F-4D97-AF65-F5344CB8AC3E}">
        <p14:creationId xmlns:p14="http://schemas.microsoft.com/office/powerpoint/2010/main" val="92000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92100"/>
            <a:ext cx="8493124" cy="461665"/>
          </a:xfrm>
          <a:prstGeom prst="rect">
            <a:avLst/>
          </a:prstGeom>
          <a:noFill/>
        </p:spPr>
        <p:txBody>
          <a:bodyPr vert="horz" wrap="square" rtlCol="0">
            <a:spAutoFit/>
          </a:bodyPr>
          <a:lstStyle/>
          <a:p>
            <a:pPr algn="ctr"/>
            <a:r>
              <a:rPr lang="en-US" sz="2400" b="1" dirty="0">
                <a:solidFill>
                  <a:srgbClr val="0072BC"/>
                </a:solidFill>
              </a:rPr>
              <a:t>John Calvin Challenges the Church</a:t>
            </a:r>
          </a:p>
        </p:txBody>
      </p:sp>
      <p:pic>
        <p:nvPicPr>
          <p:cNvPr id="3" name="Picture 2" descr="HSWH_SC_L03_T0020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753765"/>
            <a:ext cx="8391525" cy="5189835"/>
          </a:xfrm>
          <a:prstGeom prst="rect">
            <a:avLst/>
          </a:prstGeom>
        </p:spPr>
      </p:pic>
      <p:sp>
        <p:nvSpPr>
          <p:cNvPr id="4" name="TextBox 3"/>
          <p:cNvSpPr txBox="1"/>
          <p:nvPr/>
        </p:nvSpPr>
        <p:spPr>
          <a:xfrm>
            <a:off x="279400" y="6040110"/>
            <a:ext cx="7620000" cy="523220"/>
          </a:xfrm>
          <a:prstGeom prst="rect">
            <a:avLst/>
          </a:prstGeom>
          <a:noFill/>
        </p:spPr>
        <p:txBody>
          <a:bodyPr vert="horz" rtlCol="0">
            <a:spAutoFit/>
          </a:bodyPr>
          <a:lstStyle/>
          <a:p>
            <a:r>
              <a:rPr lang="en-US" sz="1400" dirty="0"/>
              <a:t>Analyze Charts Who served as head of the Lutheran Church? Why was this an important difference from the organization of the Catholic Church?</a:t>
            </a:r>
          </a:p>
        </p:txBody>
      </p:sp>
    </p:spTree>
    <p:extLst>
      <p:ext uri="{BB962C8B-B14F-4D97-AF65-F5344CB8AC3E}">
        <p14:creationId xmlns:p14="http://schemas.microsoft.com/office/powerpoint/2010/main" val="282507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82575"/>
            <a:ext cx="8131174" cy="461665"/>
          </a:xfrm>
          <a:prstGeom prst="rect">
            <a:avLst/>
          </a:prstGeom>
          <a:noFill/>
        </p:spPr>
        <p:txBody>
          <a:bodyPr vert="horz" wrap="square" rtlCol="0">
            <a:spAutoFit/>
          </a:bodyPr>
          <a:lstStyle/>
          <a:p>
            <a:pPr algn="ctr"/>
            <a:r>
              <a:rPr lang="en-US" sz="2400" b="1" dirty="0">
                <a:solidFill>
                  <a:srgbClr val="0072BC"/>
                </a:solidFill>
              </a:rPr>
              <a:t>John Calvin Challenges the Church</a:t>
            </a:r>
          </a:p>
        </p:txBody>
      </p:sp>
      <p:pic>
        <p:nvPicPr>
          <p:cNvPr id="3" name="Picture 2" descr="HSWH_SC_L03_R116781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744240"/>
            <a:ext cx="8029575" cy="495806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The Calvinist belief in simplicity is reflected in the design of this Calvinist church in Nuremberg, Germany. No images of saints or religious leaders decorate the church, and the preacher's pulpit is the center of focus.</a:t>
            </a:r>
          </a:p>
        </p:txBody>
      </p:sp>
    </p:spTree>
    <p:extLst>
      <p:ext uri="{BB962C8B-B14F-4D97-AF65-F5344CB8AC3E}">
        <p14:creationId xmlns:p14="http://schemas.microsoft.com/office/powerpoint/2010/main" val="233454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Causes of the Reformation</a:t>
            </a: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a:t>Christian humanists contributed to the reformation because they</a:t>
            </a:r>
          </a:p>
          <a:p>
            <a:endParaRPr lang="en-US" sz="1600"/>
          </a:p>
          <a:p>
            <a:r>
              <a:rPr lang="en-US" sz="1600"/>
              <a:t>A.  supported a powerful Roman Catholic Church that exerted influence in secular matters.</a:t>
            </a:r>
          </a:p>
          <a:p>
            <a:r>
              <a:rPr lang="en-US" sz="1600"/>
              <a:t>B.  suggested that religion should be tailored to meet the needs of the people.</a:t>
            </a:r>
          </a:p>
          <a:p>
            <a:r>
              <a:rPr lang="en-US" sz="1600"/>
              <a:t>C.  urged people to return to the values and practices of the early Christian church.</a:t>
            </a:r>
          </a:p>
          <a:p>
            <a:r>
              <a:rPr lang="en-US" sz="1600"/>
              <a:t>D.  taught that the Bible should be interpreted by well-educated scholars who would then teach others.</a:t>
            </a:r>
          </a:p>
        </p:txBody>
      </p:sp>
    </p:spTree>
    <p:extLst>
      <p:ext uri="{BB962C8B-B14F-4D97-AF65-F5344CB8AC3E}">
        <p14:creationId xmlns:p14="http://schemas.microsoft.com/office/powerpoint/2010/main" val="58874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Martin Luther's Protests Bring Change</a:t>
            </a: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a:t>The Protestant Reformation swept through Northern Europe when Martin Luther, angered over the abuses within the Church, called for</a:t>
            </a:r>
          </a:p>
          <a:p>
            <a:endParaRPr lang="en-US" sz="1600"/>
          </a:p>
          <a:p>
            <a:r>
              <a:rPr lang="en-US" sz="1600"/>
              <a:t>A.  the pope to establish a committee to end the abuses of the Catholic Church.</a:t>
            </a:r>
          </a:p>
          <a:p>
            <a:r>
              <a:rPr lang="en-US" sz="1600"/>
              <a:t>B.  a rejection of the pope's authority, an end to church practices such as indulgences, and that ordinary people be able to read and study the Bible.</a:t>
            </a:r>
          </a:p>
          <a:p>
            <a:r>
              <a:rPr lang="en-US" sz="1600"/>
              <a:t>C.  the peasants to revolt against the church and government, and that all Christians have equal and direct access to God.</a:t>
            </a:r>
          </a:p>
          <a:p>
            <a:r>
              <a:rPr lang="en-US" sz="1600"/>
              <a:t>D.  the pope to ensure that all Christians have equal and direct access to God and that the clergy be allowed to marry.</a:t>
            </a:r>
          </a:p>
        </p:txBody>
      </p:sp>
    </p:spTree>
    <p:extLst>
      <p:ext uri="{BB962C8B-B14F-4D97-AF65-F5344CB8AC3E}">
        <p14:creationId xmlns:p14="http://schemas.microsoft.com/office/powerpoint/2010/main" val="223648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John Calvin Challenges the Church</a:t>
            </a: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a:t>Visiting Protestants saw John Calvin's theocracy in Geneva as a model community. They brought back his Calvinist ideas, which</a:t>
            </a:r>
          </a:p>
          <a:p>
            <a:endParaRPr lang="en-US" sz="1600"/>
          </a:p>
          <a:p>
            <a:r>
              <a:rPr lang="en-US" sz="1600"/>
              <a:t>A.  inspired many Lutherans in Germany to incorporate his ideas and unite against the Catholic Church.</a:t>
            </a:r>
          </a:p>
          <a:p>
            <a:r>
              <a:rPr lang="en-US" sz="1600"/>
              <a:t>B.  were fiercely rejected by French Lutherans, who waged a bloody war with French Calvinists.</a:t>
            </a:r>
          </a:p>
          <a:p>
            <a:r>
              <a:rPr lang="en-US" sz="1600"/>
              <a:t>C.  gained a widespread and peaceful acceptance, particularly in Germany, France, and Scotland.</a:t>
            </a:r>
          </a:p>
          <a:p>
            <a:r>
              <a:rPr lang="en-US" sz="1600"/>
              <a:t>D.  gained many followers, which sometimes resulted in bloody conflicts in places such as Germany and France.</a:t>
            </a:r>
          </a:p>
        </p:txBody>
      </p:sp>
    </p:spTree>
    <p:extLst>
      <p:ext uri="{BB962C8B-B14F-4D97-AF65-F5344CB8AC3E}">
        <p14:creationId xmlns:p14="http://schemas.microsoft.com/office/powerpoint/2010/main" val="47693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498840" cy="2308324"/>
          </a:xfrm>
          <a:prstGeom prst="rect">
            <a:avLst/>
          </a:prstGeom>
          <a:noFill/>
        </p:spPr>
        <p:txBody>
          <a:bodyPr vert="horz" wrap="square" rtlCol="0">
            <a:spAutoFit/>
          </a:bodyPr>
          <a:lstStyle/>
          <a:p>
            <a:pPr marL="342900" indent="-342900">
              <a:buChar char="•"/>
            </a:pPr>
            <a:r>
              <a:rPr lang="en-US" sz="2400" dirty="0"/>
              <a:t>Summarize the factors that encouraged the Protestant Reformation.</a:t>
            </a:r>
          </a:p>
          <a:p>
            <a:pPr marL="342900" indent="-342900">
              <a:buChar char="•"/>
            </a:pPr>
            <a:r>
              <a:rPr lang="en-US" sz="2400" dirty="0"/>
              <a:t>Explain the impact of the printing press on the Reformation.</a:t>
            </a:r>
          </a:p>
          <a:p>
            <a:pPr marL="342900" indent="-342900">
              <a:buChar char="•"/>
            </a:pPr>
            <a:r>
              <a:rPr lang="en-US" sz="2400" dirty="0"/>
              <a:t>Analyze Martin Luther's role in shaping the Protestant Reformation.</a:t>
            </a:r>
          </a:p>
          <a:p>
            <a:pPr marL="342900" indent="-342900">
              <a:buChar char="•"/>
            </a:pPr>
            <a:r>
              <a:rPr lang="en-US" sz="2400" dirty="0"/>
              <a:t>Explain the teachings and impact of John Calvin.</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Topic 4 Lesson 3 </a:t>
            </a:r>
            <a:r>
              <a:rPr lang="en-US" sz="2400" dirty="0"/>
              <a:t>The Protestant Reformation </a:t>
            </a:r>
          </a:p>
        </p:txBody>
      </p:sp>
    </p:spTree>
    <p:extLst>
      <p:ext uri="{BB962C8B-B14F-4D97-AF65-F5344CB8AC3E}">
        <p14:creationId xmlns:p14="http://schemas.microsoft.com/office/powerpoint/2010/main" val="38886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24861"/>
            <a:ext cx="8664303" cy="461665"/>
          </a:xfrm>
          <a:prstGeom prst="rect">
            <a:avLst/>
          </a:prstGeom>
          <a:noFill/>
        </p:spPr>
        <p:txBody>
          <a:bodyPr vert="horz" wrap="square" rtlCol="0">
            <a:spAutoFit/>
          </a:bodyPr>
          <a:lstStyle/>
          <a:p>
            <a:pPr algn="ctr"/>
            <a:r>
              <a:rPr lang="en-US" sz="2400" b="1" dirty="0">
                <a:solidFill>
                  <a:srgbClr val="0072BC"/>
                </a:solidFill>
              </a:rPr>
              <a:t>Causes of the Reformation</a:t>
            </a:r>
          </a:p>
        </p:txBody>
      </p:sp>
      <p:sp>
        <p:nvSpPr>
          <p:cNvPr id="3" name="TextBox 2"/>
          <p:cNvSpPr txBox="1"/>
          <p:nvPr/>
        </p:nvSpPr>
        <p:spPr>
          <a:xfrm>
            <a:off x="279400" y="972820"/>
            <a:ext cx="8664303" cy="3785652"/>
          </a:xfrm>
          <a:prstGeom prst="rect">
            <a:avLst/>
          </a:prstGeom>
          <a:noFill/>
        </p:spPr>
        <p:txBody>
          <a:bodyPr vert="horz" wrap="square" rtlCol="0">
            <a:spAutoFit/>
          </a:bodyPr>
          <a:lstStyle/>
          <a:p>
            <a:pPr algn="ctr"/>
            <a:r>
              <a:rPr lang="en-US" sz="2400" dirty="0"/>
              <a:t>Abuses Within the Church</a:t>
            </a:r>
          </a:p>
          <a:p>
            <a:pPr marL="342900" indent="-342900">
              <a:buFont typeface="Arial" panose="020B0604020202020204" pitchFamily="34" charset="0"/>
              <a:buChar char="•"/>
            </a:pPr>
            <a:r>
              <a:rPr lang="en-US" sz="2400" dirty="0"/>
              <a:t>The Church was getting into more political affairs</a:t>
            </a:r>
          </a:p>
          <a:p>
            <a:pPr marL="342900" indent="-342900">
              <a:buFont typeface="Arial" panose="020B0604020202020204" pitchFamily="34" charset="0"/>
              <a:buChar char="•"/>
            </a:pPr>
            <a:r>
              <a:rPr lang="en-US" sz="2400" dirty="0"/>
              <a:t>Popes fought wars, led lavish lives, and competed for power</a:t>
            </a:r>
          </a:p>
          <a:p>
            <a:pPr marL="342900" indent="-342900">
              <a:buFont typeface="Arial" panose="020B0604020202020204" pitchFamily="34" charset="0"/>
              <a:buChar char="•"/>
            </a:pPr>
            <a:r>
              <a:rPr lang="en-US" sz="2400" dirty="0"/>
              <a:t>They became patrons of arts. To finance they raised the price of baptism, marriages, and promoted the sale of indulgences</a:t>
            </a:r>
          </a:p>
          <a:p>
            <a:pPr marL="342900" indent="-342900">
              <a:buFont typeface="Arial" panose="020B0604020202020204" pitchFamily="34" charset="0"/>
              <a:buChar char="•"/>
            </a:pPr>
            <a:r>
              <a:rPr lang="en-US" sz="2400" dirty="0"/>
              <a:t>Christians protest the practice, want to bring back the simplicity</a:t>
            </a:r>
          </a:p>
          <a:p>
            <a:pPr marL="342900" indent="-342900">
              <a:buFont typeface="Arial" panose="020B0604020202020204" pitchFamily="34" charset="0"/>
              <a:buChar char="•"/>
            </a:pPr>
            <a:r>
              <a:rPr lang="en-US" sz="2400" dirty="0"/>
              <a:t>They stress Bible study and reject Church pomp and ceremony</a:t>
            </a:r>
          </a:p>
          <a:p>
            <a:pPr algn="ctr"/>
            <a:r>
              <a:rPr lang="en-US" sz="2400" dirty="0"/>
              <a:t>Early Reformers</a:t>
            </a:r>
          </a:p>
          <a:p>
            <a:pPr marL="342900" indent="-342900">
              <a:buFont typeface="Arial" panose="020B0604020202020204" pitchFamily="34" charset="0"/>
              <a:buChar char="•"/>
            </a:pPr>
            <a:r>
              <a:rPr lang="en-US" sz="2400" dirty="0"/>
              <a:t>English John Wycliffe – translate the Bible into English</a:t>
            </a:r>
          </a:p>
          <a:p>
            <a:pPr marL="342900" indent="-342900">
              <a:buFont typeface="Arial" panose="020B0604020202020204" pitchFamily="34" charset="0"/>
              <a:buChar char="•"/>
            </a:pPr>
            <a:r>
              <a:rPr lang="en-US" sz="2400" dirty="0"/>
              <a:t>Czech John Hus – rejected church teachings, burned at the stake</a:t>
            </a:r>
          </a:p>
        </p:txBody>
      </p:sp>
    </p:spTree>
    <p:extLst>
      <p:ext uri="{BB962C8B-B14F-4D97-AF65-F5344CB8AC3E}">
        <p14:creationId xmlns:p14="http://schemas.microsoft.com/office/powerpoint/2010/main" val="421359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82575"/>
            <a:ext cx="8559800" cy="461665"/>
          </a:xfrm>
          <a:prstGeom prst="rect">
            <a:avLst/>
          </a:prstGeom>
          <a:noFill/>
        </p:spPr>
        <p:txBody>
          <a:bodyPr vert="horz" wrap="square" rtlCol="0">
            <a:spAutoFit/>
          </a:bodyPr>
          <a:lstStyle/>
          <a:p>
            <a:pPr algn="ctr"/>
            <a:r>
              <a:rPr lang="en-US" sz="2400" b="1" dirty="0">
                <a:solidFill>
                  <a:srgbClr val="0072BC"/>
                </a:solidFill>
              </a:rPr>
              <a:t>Causes of the Reformation</a:t>
            </a:r>
          </a:p>
        </p:txBody>
      </p:sp>
      <p:pic>
        <p:nvPicPr>
          <p:cNvPr id="3" name="Picture 2" descr="HSWH_SC_L03_R1167784_FUL.png"/>
          <p:cNvPicPr>
            <a:picLocks/>
          </p:cNvPicPr>
          <p:nvPr/>
        </p:nvPicPr>
        <p:blipFill>
          <a:blip r:embed="rId2">
            <a:extLst>
              <a:ext uri="{28A0092B-C50C-407E-A947-70E740481C1C}">
                <a14:useLocalDpi xmlns:a14="http://schemas.microsoft.com/office/drawing/2010/main" val="0"/>
              </a:ext>
            </a:extLst>
          </a:blip>
          <a:stretch>
            <a:fillRect/>
          </a:stretch>
        </p:blipFill>
        <p:spPr>
          <a:xfrm>
            <a:off x="1527175" y="1348432"/>
            <a:ext cx="6372225"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During the 1500s, European villages were busy places, with markets, artisan shops, and homes. The church was the center of village life.</a:t>
            </a:r>
          </a:p>
        </p:txBody>
      </p:sp>
    </p:spTree>
    <p:extLst>
      <p:ext uri="{BB962C8B-B14F-4D97-AF65-F5344CB8AC3E}">
        <p14:creationId xmlns:p14="http://schemas.microsoft.com/office/powerpoint/2010/main" val="283724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620760" cy="461665"/>
          </a:xfrm>
          <a:prstGeom prst="rect">
            <a:avLst/>
          </a:prstGeom>
          <a:noFill/>
        </p:spPr>
        <p:txBody>
          <a:bodyPr vert="horz" wrap="square" rtlCol="0">
            <a:spAutoFit/>
          </a:bodyPr>
          <a:lstStyle/>
          <a:p>
            <a:pPr algn="ctr"/>
            <a:r>
              <a:rPr lang="en-US" sz="2400" b="1" dirty="0">
                <a:solidFill>
                  <a:srgbClr val="0072BC"/>
                </a:solidFill>
              </a:rPr>
              <a:t>Martin Luther's Protests Bring Change</a:t>
            </a:r>
          </a:p>
        </p:txBody>
      </p:sp>
      <p:sp>
        <p:nvSpPr>
          <p:cNvPr id="3" name="TextBox 2"/>
          <p:cNvSpPr txBox="1"/>
          <p:nvPr/>
        </p:nvSpPr>
        <p:spPr>
          <a:xfrm>
            <a:off x="279400" y="635000"/>
            <a:ext cx="8620760" cy="6001643"/>
          </a:xfrm>
          <a:prstGeom prst="rect">
            <a:avLst/>
          </a:prstGeom>
          <a:noFill/>
        </p:spPr>
        <p:txBody>
          <a:bodyPr vert="horz" wrap="square" rtlCol="0">
            <a:spAutoFit/>
          </a:bodyPr>
          <a:lstStyle/>
          <a:p>
            <a:pPr algn="ctr"/>
            <a:r>
              <a:rPr lang="en-US" sz="2400" dirty="0"/>
              <a:t>95 Theses Challenge the Church</a:t>
            </a:r>
          </a:p>
          <a:p>
            <a:pPr marL="342900" indent="-342900">
              <a:buFont typeface="Arial" panose="020B0604020202020204" pitchFamily="34" charset="0"/>
              <a:buChar char="•"/>
            </a:pPr>
            <a:r>
              <a:rPr lang="en-US" sz="2400" dirty="0"/>
              <a:t>A German priest is selling indulgences to help rebuild St. Peter’s Cathedral. In response Martin nails 95 theses or arguments to the door saying why it was wrong.</a:t>
            </a:r>
          </a:p>
          <a:p>
            <a:pPr algn="ctr"/>
            <a:r>
              <a:rPr lang="en-US" sz="2400" dirty="0"/>
              <a:t>A Firestorm Begins</a:t>
            </a:r>
          </a:p>
          <a:p>
            <a:pPr marL="342900" indent="-342900">
              <a:buFont typeface="Arial" panose="020B0604020202020204" pitchFamily="34" charset="0"/>
              <a:buChar char="•"/>
            </a:pPr>
            <a:r>
              <a:rPr lang="en-US" sz="2400" dirty="0"/>
              <a:t>Luther’s theses spread throughout Europe</a:t>
            </a:r>
          </a:p>
          <a:p>
            <a:pPr marL="342900" indent="-342900">
              <a:buFont typeface="Arial" panose="020B0604020202020204" pitchFamily="34" charset="0"/>
              <a:buChar char="•"/>
            </a:pPr>
            <a:r>
              <a:rPr lang="en-US" sz="2400" dirty="0"/>
              <a:t>Luther is excommunicated in 1521 by Pope Leo X and declared an outlaw by Charles V. However friends hide him from authorities</a:t>
            </a:r>
          </a:p>
          <a:p>
            <a:pPr algn="ctr"/>
            <a:r>
              <a:rPr lang="en-US" sz="2400" dirty="0"/>
              <a:t>Luther’s Teachings</a:t>
            </a:r>
          </a:p>
          <a:p>
            <a:pPr marL="342900" indent="-342900">
              <a:buFont typeface="Arial" panose="020B0604020202020204" pitchFamily="34" charset="0"/>
              <a:buChar char="•"/>
            </a:pPr>
            <a:r>
              <a:rPr lang="en-US" sz="2400" dirty="0"/>
              <a:t>Salvation could be achieved through faith alone</a:t>
            </a:r>
          </a:p>
          <a:p>
            <a:pPr marL="342900" indent="-342900">
              <a:buFont typeface="Arial" panose="020B0604020202020204" pitchFamily="34" charset="0"/>
              <a:buChar char="•"/>
            </a:pPr>
            <a:r>
              <a:rPr lang="en-US" sz="2400" dirty="0"/>
              <a:t>Luther declared the Bible was the sole source of religious truth</a:t>
            </a:r>
          </a:p>
          <a:p>
            <a:pPr marL="342900" indent="-342900">
              <a:buFont typeface="Arial" panose="020B0604020202020204" pitchFamily="34" charset="0"/>
              <a:buChar char="•"/>
            </a:pPr>
            <a:r>
              <a:rPr lang="en-US" sz="2400" dirty="0"/>
              <a:t>Luther rejected the idea that the priests and Church hierarchy had special powers. Luther translated the Bible for the people</a:t>
            </a:r>
          </a:p>
          <a:p>
            <a:pPr marL="342900" indent="-342900">
              <a:buFont typeface="Arial" panose="020B0604020202020204" pitchFamily="34" charset="0"/>
              <a:buChar char="•"/>
            </a:pPr>
            <a:r>
              <a:rPr lang="en-US" sz="2400" dirty="0"/>
              <a:t>He rejects 5 out of 7 sacraments b/c the Bible doesn’t mention them, simplified Mass, emphasized sermons, allowed priests to marry, banned indulgences, confession, and pilgrimages</a:t>
            </a:r>
          </a:p>
        </p:txBody>
      </p:sp>
    </p:spTree>
    <p:extLst>
      <p:ext uri="{BB962C8B-B14F-4D97-AF65-F5344CB8AC3E}">
        <p14:creationId xmlns:p14="http://schemas.microsoft.com/office/powerpoint/2010/main" val="305118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625449" cy="461665"/>
          </a:xfrm>
          <a:prstGeom prst="rect">
            <a:avLst/>
          </a:prstGeom>
          <a:noFill/>
        </p:spPr>
        <p:txBody>
          <a:bodyPr vert="horz" wrap="square" rtlCol="0">
            <a:spAutoFit/>
          </a:bodyPr>
          <a:lstStyle/>
          <a:p>
            <a:pPr algn="ctr"/>
            <a:r>
              <a:rPr lang="en-US" sz="2400" b="1" dirty="0">
                <a:solidFill>
                  <a:srgbClr val="0072BC"/>
                </a:solidFill>
              </a:rPr>
              <a:t>Martin Luther's Protests Bring Change</a:t>
            </a:r>
          </a:p>
        </p:txBody>
      </p:sp>
      <p:sp>
        <p:nvSpPr>
          <p:cNvPr id="3" name="TextBox 2"/>
          <p:cNvSpPr txBox="1"/>
          <p:nvPr/>
        </p:nvSpPr>
        <p:spPr>
          <a:xfrm>
            <a:off x="279400" y="1024402"/>
            <a:ext cx="8625448" cy="5632311"/>
          </a:xfrm>
          <a:prstGeom prst="rect">
            <a:avLst/>
          </a:prstGeom>
          <a:noFill/>
        </p:spPr>
        <p:txBody>
          <a:bodyPr vert="horz" wrap="square" rtlCol="0">
            <a:spAutoFit/>
          </a:bodyPr>
          <a:lstStyle/>
          <a:p>
            <a:pPr lvl="0" algn="ctr"/>
            <a:r>
              <a:rPr lang="en-US" sz="2400" dirty="0">
                <a:solidFill>
                  <a:prstClr val="black"/>
                </a:solidFill>
              </a:rPr>
              <a:t>Luther’s Reforms Gain Support</a:t>
            </a:r>
          </a:p>
          <a:p>
            <a:pPr marL="342900" lvl="0" indent="-342900">
              <a:buFont typeface="Arial" panose="020B0604020202020204" pitchFamily="34" charset="0"/>
              <a:buChar char="•"/>
            </a:pPr>
            <a:r>
              <a:rPr lang="en-US" sz="2400" dirty="0">
                <a:solidFill>
                  <a:prstClr val="black"/>
                </a:solidFill>
              </a:rPr>
              <a:t>The printing press spread Luther’s writings throughout Germany</a:t>
            </a:r>
          </a:p>
          <a:p>
            <a:pPr marL="342900" lvl="0" indent="-342900">
              <a:buFont typeface="Arial" panose="020B0604020202020204" pitchFamily="34" charset="0"/>
              <a:buChar char="•"/>
            </a:pPr>
            <a:r>
              <a:rPr lang="en-US" sz="2400" dirty="0">
                <a:solidFill>
                  <a:prstClr val="black"/>
                </a:solidFill>
              </a:rPr>
              <a:t>Protestant is going to be used for the first time</a:t>
            </a:r>
          </a:p>
          <a:p>
            <a:pPr marL="342900" lvl="0" indent="-342900">
              <a:buFont typeface="Arial" panose="020B0604020202020204" pitchFamily="34" charset="0"/>
              <a:buChar char="•"/>
            </a:pPr>
            <a:r>
              <a:rPr lang="en-US" sz="2400" dirty="0">
                <a:solidFill>
                  <a:prstClr val="black"/>
                </a:solidFill>
              </a:rPr>
              <a:t>Luther’s ideas are going to gain support as the answer to the corruption of the Catholic Church</a:t>
            </a:r>
          </a:p>
          <a:p>
            <a:pPr marL="342900" lvl="0" indent="-342900">
              <a:buFont typeface="Arial" panose="020B0604020202020204" pitchFamily="34" charset="0"/>
              <a:buChar char="•"/>
            </a:pPr>
            <a:r>
              <a:rPr lang="en-US" sz="2400" dirty="0">
                <a:solidFill>
                  <a:prstClr val="black"/>
                </a:solidFill>
              </a:rPr>
              <a:t>German princes are going to support b/c it’s a way to revolt against the throne, the Church, and it’s patriotic</a:t>
            </a:r>
          </a:p>
          <a:p>
            <a:pPr lvl="0" algn="ctr"/>
            <a:r>
              <a:rPr lang="en-US" sz="2400" dirty="0">
                <a:solidFill>
                  <a:prstClr val="black"/>
                </a:solidFill>
              </a:rPr>
              <a:t>The Peasants’ Revolt</a:t>
            </a:r>
          </a:p>
          <a:p>
            <a:pPr marL="342900" lvl="0" indent="-342900">
              <a:buFont typeface="Arial" panose="020B0604020202020204" pitchFamily="34" charset="0"/>
              <a:buChar char="•"/>
            </a:pPr>
            <a:r>
              <a:rPr lang="en-US" sz="2400" dirty="0">
                <a:solidFill>
                  <a:prstClr val="black"/>
                </a:solidFill>
              </a:rPr>
              <a:t>It happens in 1524. Luther does not support it and the German nobles ruthlessly end it, killing 100,000 people and leaving thousands more homeless</a:t>
            </a:r>
          </a:p>
          <a:p>
            <a:pPr lvl="0" algn="ctr"/>
            <a:r>
              <a:rPr lang="en-US" sz="2400" dirty="0">
                <a:solidFill>
                  <a:prstClr val="black"/>
                </a:solidFill>
              </a:rPr>
              <a:t>The Peace of Augsburg</a:t>
            </a:r>
          </a:p>
          <a:p>
            <a:pPr marL="342900" lvl="0" indent="-342900">
              <a:buFont typeface="Arial" panose="020B0604020202020204" pitchFamily="34" charset="0"/>
              <a:buChar char="•"/>
            </a:pPr>
            <a:r>
              <a:rPr lang="en-US" sz="2400" dirty="0">
                <a:solidFill>
                  <a:prstClr val="black"/>
                </a:solidFill>
              </a:rPr>
              <a:t>Signed in 1555 Charles V and the German princes agree to allow the princes to decide to follow Lutherism or Catholicism. The north follow Luther, the south the Catholic Church</a:t>
            </a:r>
          </a:p>
        </p:txBody>
      </p:sp>
    </p:spTree>
    <p:extLst>
      <p:ext uri="{BB962C8B-B14F-4D97-AF65-F5344CB8AC3E}">
        <p14:creationId xmlns:p14="http://schemas.microsoft.com/office/powerpoint/2010/main" val="411373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Martin Luther's Protests Bring Change</a:t>
            </a:r>
          </a:p>
        </p:txBody>
      </p:sp>
      <p:pic>
        <p:nvPicPr>
          <p:cNvPr id="3" name="Picture 2" descr="HSWH_SC_L03_R116779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Martin Luther nails his 95 Theses to the church door in Wittenberg. The theses also contained an invitation to church leaders to debate Luther on the issues raised by his theses. The invitation was ignored.</a:t>
            </a:r>
          </a:p>
        </p:txBody>
      </p:sp>
    </p:spTree>
    <p:extLst>
      <p:ext uri="{BB962C8B-B14F-4D97-AF65-F5344CB8AC3E}">
        <p14:creationId xmlns:p14="http://schemas.microsoft.com/office/powerpoint/2010/main" val="41515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11382" cy="461665"/>
          </a:xfrm>
          <a:prstGeom prst="rect">
            <a:avLst/>
          </a:prstGeom>
          <a:noFill/>
        </p:spPr>
        <p:txBody>
          <a:bodyPr vert="horz" wrap="square" rtlCol="0">
            <a:spAutoFit/>
          </a:bodyPr>
          <a:lstStyle/>
          <a:p>
            <a:pPr algn="ctr"/>
            <a:r>
              <a:rPr lang="en-US" sz="2400" b="1" dirty="0">
                <a:solidFill>
                  <a:srgbClr val="0072BC"/>
                </a:solidFill>
              </a:rPr>
              <a:t>John Calvin Challenges the Church</a:t>
            </a:r>
          </a:p>
        </p:txBody>
      </p:sp>
      <p:sp>
        <p:nvSpPr>
          <p:cNvPr id="3" name="TextBox 2"/>
          <p:cNvSpPr txBox="1"/>
          <p:nvPr/>
        </p:nvSpPr>
        <p:spPr>
          <a:xfrm>
            <a:off x="279400" y="1038469"/>
            <a:ext cx="8611382" cy="5632311"/>
          </a:xfrm>
          <a:prstGeom prst="rect">
            <a:avLst/>
          </a:prstGeom>
          <a:noFill/>
        </p:spPr>
        <p:txBody>
          <a:bodyPr vert="horz" wrap="square" rtlCol="0">
            <a:spAutoFit/>
          </a:bodyPr>
          <a:lstStyle/>
          <a:p>
            <a:pPr algn="ctr"/>
            <a:r>
              <a:rPr lang="en-US" sz="2400" dirty="0"/>
              <a:t>Calvin's Teachings</a:t>
            </a:r>
          </a:p>
          <a:p>
            <a:pPr marL="342900" indent="-342900">
              <a:buFont typeface="Arial" panose="020B0604020202020204" pitchFamily="34" charset="0"/>
              <a:buChar char="•"/>
            </a:pPr>
            <a:r>
              <a:rPr lang="en-US" sz="2400" dirty="0"/>
              <a:t>Born in France, he sets up the groundwork to set up a Protestant church. He is similar to Luther but not exact</a:t>
            </a:r>
          </a:p>
          <a:p>
            <a:pPr marL="342900" indent="-342900">
              <a:buFont typeface="Arial" panose="020B0604020202020204" pitchFamily="34" charset="0"/>
              <a:buChar char="•"/>
            </a:pPr>
            <a:r>
              <a:rPr lang="en-US" sz="2400" dirty="0"/>
              <a:t>Calvin believes in predestination, that man is sinful by nature. Calvinists tried to live like saints b/c saints were saved by God</a:t>
            </a:r>
          </a:p>
          <a:p>
            <a:pPr algn="ctr"/>
            <a:r>
              <a:rPr lang="en-US" sz="2400" dirty="0"/>
              <a:t>Calvin's Geneva</a:t>
            </a:r>
          </a:p>
          <a:p>
            <a:pPr marL="342900" indent="-342900">
              <a:buFont typeface="Arial" panose="020B0604020202020204" pitchFamily="34" charset="0"/>
              <a:buChar char="•"/>
            </a:pPr>
            <a:r>
              <a:rPr lang="en-US" sz="2400" dirty="0"/>
              <a:t>In 1541 Geneva asks Calvin to rule so he sets up a theocracy</a:t>
            </a:r>
          </a:p>
          <a:p>
            <a:pPr marL="342900" indent="-342900">
              <a:buFont typeface="Arial" panose="020B0604020202020204" pitchFamily="34" charset="0"/>
              <a:buChar char="•"/>
            </a:pPr>
            <a:r>
              <a:rPr lang="en-US" sz="2400" dirty="0"/>
              <a:t>Calvinists stressed hard work, discipline, thrift, honesty, and morality.  Citizens faced fines or worse for fighting, swearing, laughing in church or dancing. </a:t>
            </a:r>
          </a:p>
          <a:p>
            <a:pPr algn="ctr"/>
            <a:r>
              <a:rPr lang="en-US" sz="2400" dirty="0"/>
              <a:t>Calvinist Ideas Spread</a:t>
            </a:r>
          </a:p>
          <a:p>
            <a:pPr marL="342900" indent="-342900">
              <a:buFont typeface="Arial" panose="020B0604020202020204" pitchFamily="34" charset="0"/>
              <a:buChar char="•"/>
            </a:pPr>
            <a:r>
              <a:rPr lang="en-US" sz="2400" dirty="0"/>
              <a:t>Late 1500’s Calvinism takes root in Germany, France, the Netherlands, England, and Scotland</a:t>
            </a:r>
          </a:p>
          <a:p>
            <a:pPr marL="342900" indent="-342900">
              <a:buFont typeface="Arial" panose="020B0604020202020204" pitchFamily="34" charset="0"/>
              <a:buChar char="•"/>
            </a:pPr>
            <a:r>
              <a:rPr lang="en-US" sz="2400" dirty="0"/>
              <a:t>In Germany Catholics and Lutherans opposed Calvinists </a:t>
            </a:r>
          </a:p>
          <a:p>
            <a:pPr marL="342900" indent="-342900">
              <a:buFont typeface="Arial" panose="020B0604020202020204" pitchFamily="34" charset="0"/>
              <a:buChar char="•"/>
            </a:pPr>
            <a:r>
              <a:rPr lang="en-US" sz="2400" dirty="0"/>
              <a:t>Calvinists in the Netherlands organize the Dutch Reform Church</a:t>
            </a:r>
          </a:p>
        </p:txBody>
      </p:sp>
    </p:spTree>
    <p:extLst>
      <p:ext uri="{BB962C8B-B14F-4D97-AF65-F5344CB8AC3E}">
        <p14:creationId xmlns:p14="http://schemas.microsoft.com/office/powerpoint/2010/main" val="406593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588375" cy="461665"/>
          </a:xfrm>
          <a:prstGeom prst="rect">
            <a:avLst/>
          </a:prstGeom>
          <a:noFill/>
        </p:spPr>
        <p:txBody>
          <a:bodyPr vert="horz" wrap="square" rtlCol="0">
            <a:spAutoFit/>
          </a:bodyPr>
          <a:lstStyle/>
          <a:p>
            <a:pPr algn="ctr"/>
            <a:r>
              <a:rPr lang="en-US" sz="2400" b="1" dirty="0">
                <a:solidFill>
                  <a:srgbClr val="0072BC"/>
                </a:solidFill>
              </a:rPr>
              <a:t>John Calvin Challenges the Church</a:t>
            </a:r>
          </a:p>
        </p:txBody>
      </p:sp>
      <p:sp>
        <p:nvSpPr>
          <p:cNvPr id="3" name="TextBox 2"/>
          <p:cNvSpPr txBox="1"/>
          <p:nvPr/>
        </p:nvSpPr>
        <p:spPr>
          <a:xfrm>
            <a:off x="279400" y="1460500"/>
            <a:ext cx="8483600" cy="1569660"/>
          </a:xfrm>
          <a:prstGeom prst="rect">
            <a:avLst/>
          </a:prstGeom>
          <a:noFill/>
        </p:spPr>
        <p:txBody>
          <a:bodyPr vert="horz" wrap="square" rtlCol="0">
            <a:spAutoFit/>
          </a:bodyPr>
          <a:lstStyle/>
          <a:p>
            <a:pPr lvl="0" algn="ctr"/>
            <a:r>
              <a:rPr lang="en-US" sz="2400" dirty="0">
                <a:solidFill>
                  <a:prstClr val="black"/>
                </a:solidFill>
              </a:rPr>
              <a:t>Calvinist Ideas Spread</a:t>
            </a:r>
          </a:p>
          <a:p>
            <a:pPr marL="342900" lvl="0" indent="-342900">
              <a:buFont typeface="Arial" panose="020B0604020202020204" pitchFamily="34" charset="0"/>
              <a:buChar char="•"/>
            </a:pPr>
            <a:r>
              <a:rPr lang="en-US" sz="2400" dirty="0">
                <a:solidFill>
                  <a:prstClr val="black"/>
                </a:solidFill>
              </a:rPr>
              <a:t>In Scotland a Calvinist preacher named John Knox lead a rebellion and overthrow the Catholic Queen and establish the Scottish Presbyterian Church</a:t>
            </a:r>
          </a:p>
        </p:txBody>
      </p:sp>
    </p:spTree>
    <p:extLst>
      <p:ext uri="{BB962C8B-B14F-4D97-AF65-F5344CB8AC3E}">
        <p14:creationId xmlns:p14="http://schemas.microsoft.com/office/powerpoint/2010/main" val="3982451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TotalTime>
  <Words>1068</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27</cp:revision>
  <cp:lastPrinted>2018-02-05T13:37:30Z</cp:lastPrinted>
  <dcterms:created xsi:type="dcterms:W3CDTF">2014-12-05T18:55:53Z</dcterms:created>
  <dcterms:modified xsi:type="dcterms:W3CDTF">2018-02-05T13:49:34Z</dcterms:modified>
</cp:coreProperties>
</file>